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31" r:id="rId2"/>
    <p:sldId id="330" r:id="rId3"/>
    <p:sldId id="471" r:id="rId4"/>
    <p:sldId id="336" r:id="rId5"/>
    <p:sldId id="339" r:id="rId6"/>
    <p:sldId id="337" r:id="rId7"/>
    <p:sldId id="319" r:id="rId8"/>
    <p:sldId id="413" r:id="rId9"/>
    <p:sldId id="468" r:id="rId10"/>
    <p:sldId id="469" r:id="rId11"/>
    <p:sldId id="475" r:id="rId12"/>
    <p:sldId id="476" r:id="rId13"/>
    <p:sldId id="347" r:id="rId14"/>
    <p:sldId id="474" r:id="rId15"/>
    <p:sldId id="473" r:id="rId16"/>
    <p:sldId id="333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14">
          <p15:clr>
            <a:srgbClr val="A4A3A4"/>
          </p15:clr>
        </p15:guide>
        <p15:guide id="2" pos="278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11" autoAdjust="0"/>
  </p:normalViewPr>
  <p:slideViewPr>
    <p:cSldViewPr>
      <p:cViewPr varScale="1">
        <p:scale>
          <a:sx n="92" d="100"/>
          <a:sy n="92" d="100"/>
        </p:scale>
        <p:origin x="1190" y="26"/>
      </p:cViewPr>
      <p:guideLst>
        <p:guide orient="horz" pos="3614"/>
        <p:guide pos="278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C02A0-2CB8-F64C-87A7-A5563D28AA9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885E4B-77DA-1E4C-9EDA-713D746B9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3314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8786982" cy="762000"/>
          </a:xfrm>
        </p:spPr>
        <p:txBody>
          <a:bodyPr/>
          <a:lstStyle>
            <a:lvl1pPr>
              <a:defRPr lang="en-US" sz="3600" b="1" kern="1200" dirty="0">
                <a:solidFill>
                  <a:schemeClr val="tx1"/>
                </a:solidFill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6875" y="1362075"/>
            <a:ext cx="8594725" cy="49720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Text Box 5"/>
          <p:cNvSpPr txBox="1">
            <a:spLocks noChangeArrowheads="1"/>
          </p:cNvSpPr>
          <p:nvPr userDrawn="1"/>
        </p:nvSpPr>
        <p:spPr bwMode="auto">
          <a:xfrm>
            <a:off x="0" y="0"/>
            <a:ext cx="9144000" cy="276999"/>
          </a:xfrm>
          <a:prstGeom prst="rect">
            <a:avLst/>
          </a:prstGeom>
          <a:solidFill>
            <a:srgbClr val="C00000"/>
          </a:solidFill>
          <a:ln w="25400">
            <a:noFill/>
            <a:miter lim="800000"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School of Computer Science and Technology,</a:t>
            </a:r>
            <a:r>
              <a:rPr lang="en-US" altLang="zh-CN" sz="12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HIT</a:t>
            </a: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 hasCustomPrompt="1"/>
          </p:nvPr>
        </p:nvSpPr>
        <p:spPr>
          <a:xfrm>
            <a:off x="638175" y="1362075"/>
            <a:ext cx="3871913" cy="49720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2488" y="1362075"/>
            <a:ext cx="3871912" cy="49720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10B783-9227-4F08-9355-2A1B8B93BD40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8693710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单此处编辑母版标题样式</a:t>
            </a:r>
            <a:endParaRPr 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8590546" cy="49720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MS PGothic" panose="020B0600070205080204" pitchFamily="-96" charset="-128"/>
                <a:cs typeface="MS PGothic" panose="020B0600070205080204" pitchFamily="-96" charset="-128"/>
              </a:rPr>
              <a:t>‹#›</a:t>
            </a:fld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-16031" y="6629400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anose="020F0502020204030204" pitchFamily="34" charset="0"/>
              </a:rPr>
              <a:t>Bryant</a:t>
            </a:r>
            <a:r>
              <a:rPr lang="en-US" sz="1000" b="0" i="0" baseline="0" dirty="0">
                <a:latin typeface="Calibri" panose="020F0502020204030204" pitchFamily="34" charset="0"/>
              </a:rPr>
              <a:t> and </a:t>
            </a:r>
            <a:r>
              <a:rPr lang="en-US" sz="1000" b="0" i="0" baseline="0" dirty="0" err="1">
                <a:latin typeface="Calibri" panose="020F0502020204030204" pitchFamily="34" charset="0"/>
              </a:rPr>
              <a:t>O’Hallaron</a:t>
            </a:r>
            <a:r>
              <a:rPr lang="en-US" sz="1000" b="0" i="0" baseline="0" dirty="0">
                <a:latin typeface="Calibri" panose="020F0502020204030204" pitchFamily="34" charset="0"/>
              </a:rPr>
              <a:t>, Computer Systems: A Programmer’s Perspective, Third Edition</a:t>
            </a:r>
            <a:endParaRPr lang="en-US" sz="1000" b="0" i="0" dirty="0">
              <a:latin typeface="Calibri" panose="020F0502020204030204" pitchFamily="34" charset="0"/>
            </a:endParaRPr>
          </a:p>
        </p:txBody>
      </p:sp>
      <p:sp>
        <p:nvSpPr>
          <p:cNvPr id="9" name="TextBox 2"/>
          <p:cNvSpPr txBox="1"/>
          <p:nvPr userDrawn="1"/>
        </p:nvSpPr>
        <p:spPr>
          <a:xfrm>
            <a:off x="-16031" y="6629400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anose="020F0502020204030204" pitchFamily="34" charset="0"/>
              </a:rPr>
              <a:t>Bryant</a:t>
            </a:r>
            <a:r>
              <a:rPr lang="en-US" sz="1000" b="0" i="0" baseline="0" dirty="0">
                <a:latin typeface="Calibri" panose="020F0502020204030204" pitchFamily="34" charset="0"/>
              </a:rPr>
              <a:t> and </a:t>
            </a:r>
            <a:r>
              <a:rPr lang="en-US" sz="1000" b="0" i="0" baseline="0" dirty="0" err="1">
                <a:latin typeface="Calibri" panose="020F0502020204030204" pitchFamily="34" charset="0"/>
              </a:rPr>
              <a:t>O’Hallaron</a:t>
            </a:r>
            <a:r>
              <a:rPr lang="en-US" sz="1000" b="0" i="0" baseline="0" dirty="0">
                <a:latin typeface="Calibri" panose="020F0502020204030204" pitchFamily="34" charset="0"/>
              </a:rPr>
              <a:t>, Computer Systems: A Programmer’s Perspective, Third Edition</a:t>
            </a:r>
            <a:endParaRPr lang="en-US" sz="1000" b="0" i="0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marL="119380" indent="-119380" algn="l" rtl="0" eaLnBrk="1" fontAlgn="base" hangingPunct="1">
        <a:spcBef>
          <a:spcPct val="0"/>
        </a:spcBef>
        <a:spcAft>
          <a:spcPct val="0"/>
        </a:spcAft>
        <a:defRPr lang="zh-CN" altLang="en-US" sz="3600" b="1" kern="1200" dirty="0" smtClean="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1pPr>
      <a:lvl2pPr marL="119380" indent="-1193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2pPr>
      <a:lvl3pPr marL="119380" indent="-1193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3pPr>
      <a:lvl4pPr marL="119380" indent="-1193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4pPr>
      <a:lvl5pPr marL="119380" indent="-1193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5pPr>
      <a:lvl6pPr marL="5765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6pPr>
      <a:lvl7pPr marL="10337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7pPr>
      <a:lvl8pPr marL="14909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8pPr>
      <a:lvl9pPr marL="19481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anose="05020102010507070707" pitchFamily="18" charset="2"/>
        <a:buChar char="¢"/>
        <a:defRPr sz="2400" b="1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20204" pitchFamily="34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20204" pitchFamily="34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20204" pitchFamily="34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jkkkk/p/6520381.html" TargetMode="External"/><Relationship Id="rId7" Type="http://schemas.openxmlformats.org/officeDocument/2006/relationships/hyperlink" Target="https://blog.csdn.net/u010168781/article/details/84303954" TargetMode="External"/><Relationship Id="rId2" Type="http://schemas.openxmlformats.org/officeDocument/2006/relationships/hyperlink" Target="https://blog.csdn.net/Blaider/article/details/773079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jianshu.com/p/1e423e3f5ed5" TargetMode="External"/><Relationship Id="rId5" Type="http://schemas.openxmlformats.org/officeDocument/2006/relationships/hyperlink" Target="http://www.baidu.com/link?url=IljehViMGsHqpJhXu-Cjc2JuqFkCpEYWud17l7v5kaHTI-GB1hqOXd-mRqETCAFslqMxkqtu3Rhnq4kLJVuNWa" TargetMode="External"/><Relationship Id="rId4" Type="http://schemas.openxmlformats.org/officeDocument/2006/relationships/hyperlink" Target="https://www.cnblogs.com/MYSQLZOUQI/p/5426689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n.ubuntu.com/" TargetMode="External"/><Relationship Id="rId2" Type="http://schemas.openxmlformats.org/officeDocument/2006/relationships/hyperlink" Target="http://docs.huihoo.com/c/linux-c-programming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forum.ubuntu.org.cn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0" y="1143000"/>
            <a:ext cx="7567782" cy="2612322"/>
          </a:xfrm>
        </p:spPr>
        <p:txBody>
          <a:bodyPr/>
          <a:lstStyle/>
          <a:p>
            <a:pPr algn="ctr"/>
            <a:r>
              <a:rPr lang="en-US" altLang="zh-CN" sz="4800" dirty="0"/>
              <a:t> ICS-LAB4  </a:t>
            </a:r>
            <a:br>
              <a:rPr lang="en-US" altLang="zh-CN" sz="4800" dirty="0"/>
            </a:br>
            <a:r>
              <a:rPr lang="zh-CN" altLang="en-US" sz="6000" dirty="0">
                <a:solidFill>
                  <a:srgbClr val="FF0000"/>
                </a:solidFill>
              </a:rPr>
              <a:t>优化 </a:t>
            </a:r>
            <a:r>
              <a:rPr lang="en-US" altLang="zh-CN" sz="6000" dirty="0">
                <a:solidFill>
                  <a:srgbClr val="FF0000"/>
                </a:solidFill>
              </a:rPr>
              <a:t>Optimize</a:t>
            </a:r>
            <a:endParaRPr lang="zh-CN" sz="4800" dirty="0"/>
          </a:p>
        </p:txBody>
      </p:sp>
      <p:sp>
        <p:nvSpPr>
          <p:cNvPr id="4" name="标题 1"/>
          <p:cNvSpPr txBox="1"/>
          <p:nvPr/>
        </p:nvSpPr>
        <p:spPr bwMode="auto">
          <a:xfrm>
            <a:off x="914400" y="3657600"/>
            <a:ext cx="7567782" cy="238372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marL="119380" indent="-119380" algn="l" rtl="0" eaLnBrk="1" fontAlgn="base" hangingPunct="1">
              <a:spcBef>
                <a:spcPct val="0"/>
              </a:spcBef>
              <a:spcAft>
                <a:spcPct val="0"/>
              </a:spcAft>
              <a:defRPr lang="en-US" altLang="en-US" sz="3600" b="1" kern="1200" dirty="0">
                <a:solidFill>
                  <a:schemeClr val="tx1"/>
                </a:solidFill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defRPr>
            </a:lvl1pPr>
            <a:lvl2pPr marL="119380" indent="-1193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9380" indent="-1193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19380" indent="-1193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119380" indent="-1193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5765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10337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14909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194818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 algn="ctr"/>
            <a:r>
              <a:rPr lang="zh-CN" altLang="en-US" sz="2800" dirty="0"/>
              <a:t>哈尔滨工业大学</a:t>
            </a:r>
            <a:endParaRPr lang="en-US" altLang="zh-CN" sz="2800" dirty="0"/>
          </a:p>
          <a:p>
            <a:pPr algn="ctr"/>
            <a:r>
              <a:rPr lang="zh-CN" altLang="en-US" sz="2800" dirty="0"/>
              <a:t>计算机科学与技术学院</a:t>
            </a:r>
            <a:endParaRPr lang="en-US" altLang="zh-CN" sz="2800" dirty="0"/>
          </a:p>
          <a:p>
            <a:pPr algn="ctr"/>
            <a:endParaRPr lang="en-US" altLang="zh-CN" sz="2800" dirty="0"/>
          </a:p>
          <a:p>
            <a:pPr algn="ctr"/>
            <a:r>
              <a:rPr lang="en-US" altLang="zh-CN" sz="2800" dirty="0"/>
              <a:t>2023</a:t>
            </a:r>
            <a:r>
              <a:rPr lang="zh-CN" altLang="en-US" sz="2800" dirty="0"/>
              <a:t>年</a:t>
            </a:r>
            <a:r>
              <a:rPr lang="en-US" altLang="zh-CN" sz="2800" dirty="0"/>
              <a:t>11</a:t>
            </a:r>
            <a:r>
              <a:rPr lang="zh-CN" altLang="en-US" sz="2800" dirty="0"/>
              <a:t>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5.</a:t>
            </a:r>
            <a:r>
              <a:rPr lang="zh-CN" altLang="en-US" dirty="0">
                <a:sym typeface="+mn-ea"/>
              </a:rPr>
              <a:t>性能测试的工具</a:t>
            </a:r>
            <a:r>
              <a:rPr lang="en-US" altLang="zh-CN" dirty="0">
                <a:sym typeface="+mn-ea"/>
              </a:rPr>
              <a:t>---</a:t>
            </a:r>
            <a:r>
              <a:rPr lang="zh-CN" altLang="en-US" sz="2800" dirty="0">
                <a:sym typeface="+mn-ea"/>
              </a:rPr>
              <a:t>库打桩机制典型应用</a:t>
            </a:r>
            <a:endParaRPr lang="zh-CN" alt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96875" y="990600"/>
            <a:ext cx="8229600" cy="559371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800" dirty="0"/>
              <a:t>Windows</a:t>
            </a:r>
            <a:r>
              <a:rPr lang="zh-CN" altLang="en-US" sz="2800" dirty="0"/>
              <a:t>下</a:t>
            </a:r>
            <a:r>
              <a:rPr lang="en-US" altLang="zh-CN" sz="2800" dirty="0"/>
              <a:t>VS</a:t>
            </a:r>
            <a:r>
              <a:rPr lang="zh-CN" altLang="en-US" sz="2800" dirty="0"/>
              <a:t>，本身就有性能评测的组件</a:t>
            </a:r>
            <a:endParaRPr lang="en-US" altLang="zh-CN" sz="2800" dirty="0"/>
          </a:p>
          <a:p>
            <a:pPr lvl="1">
              <a:lnSpc>
                <a:spcPct val="90000"/>
              </a:lnSpc>
            </a:pPr>
            <a:r>
              <a:rPr lang="zh-CN" altLang="en-US" sz="2800" dirty="0"/>
              <a:t>调试：性能探测器：</a:t>
            </a:r>
            <a:r>
              <a:rPr lang="en-US" altLang="zh-CN" sz="2800" dirty="0"/>
              <a:t>CPU</a:t>
            </a:r>
            <a:r>
              <a:rPr lang="zh-CN" altLang="en-US" sz="2800" dirty="0"/>
              <a:t>、</a:t>
            </a:r>
            <a:r>
              <a:rPr lang="en-US" altLang="zh-CN" sz="2800" dirty="0"/>
              <a:t>RAM</a:t>
            </a:r>
            <a:r>
              <a:rPr lang="zh-CN" altLang="en-US" sz="2800" dirty="0"/>
              <a:t>、</a:t>
            </a:r>
            <a:r>
              <a:rPr lang="en-US" altLang="zh-CN" sz="2800" dirty="0"/>
              <a:t>GPU</a:t>
            </a:r>
          </a:p>
          <a:p>
            <a:pPr>
              <a:lnSpc>
                <a:spcPct val="90000"/>
              </a:lnSpc>
            </a:pPr>
            <a:r>
              <a:rPr lang="en-US" altLang="zh-CN" sz="3200" dirty="0"/>
              <a:t>Linux</a:t>
            </a:r>
            <a:r>
              <a:rPr lang="zh-CN" altLang="en-US" sz="3200" dirty="0"/>
              <a:t>下</a:t>
            </a:r>
            <a:r>
              <a:rPr lang="en-US" altLang="zh-CN" sz="3200" dirty="0" err="1"/>
              <a:t>Oprofile</a:t>
            </a:r>
            <a:r>
              <a:rPr lang="zh-CN" altLang="en-US" sz="3200" dirty="0"/>
              <a:t>等工具（</a:t>
            </a:r>
            <a:r>
              <a:rPr lang="en-US" altLang="zh-CN" sz="3200" dirty="0" err="1"/>
              <a:t>gprof</a:t>
            </a:r>
            <a:r>
              <a:rPr lang="zh-CN" altLang="en-US" sz="3200" dirty="0"/>
              <a:t>、</a:t>
            </a:r>
            <a:r>
              <a:rPr lang="en-US" altLang="zh-CN" b="0" dirty="0"/>
              <a:t>google-</a:t>
            </a:r>
            <a:r>
              <a:rPr lang="en-US" altLang="zh-CN" b="0" dirty="0" err="1"/>
              <a:t>perftools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pPr lvl="1">
              <a:lnSpc>
                <a:spcPct val="90000"/>
              </a:lnSpc>
            </a:pPr>
            <a:r>
              <a:rPr lang="en-US" altLang="zh-CN" sz="2800" dirty="0">
                <a:hlinkClick r:id="rId2"/>
              </a:rPr>
              <a:t>https://blog.csdn.net/Blaider/article/details/7730792</a:t>
            </a:r>
            <a:r>
              <a:rPr lang="en-US" altLang="zh-CN" sz="2800" dirty="0"/>
              <a:t>  </a:t>
            </a:r>
            <a:r>
              <a:rPr lang="zh-CN" altLang="en-US" dirty="0"/>
              <a:t>用 </a:t>
            </a:r>
            <a:r>
              <a:rPr lang="en-US" altLang="zh-CN" dirty="0" err="1"/>
              <a:t>OProfile</a:t>
            </a:r>
            <a:r>
              <a:rPr lang="en-US" altLang="zh-CN" dirty="0"/>
              <a:t> </a:t>
            </a:r>
            <a:r>
              <a:rPr lang="zh-CN" altLang="en-US" dirty="0"/>
              <a:t>彻底了解性能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en-US" altLang="zh-CN" sz="2400" dirty="0">
                <a:hlinkClick r:id="rId3"/>
              </a:rPr>
              <a:t>https://www.cnblogs.com/</a:t>
            </a:r>
            <a:r>
              <a:rPr lang="en-US" altLang="zh-CN" sz="2400" dirty="0" err="1">
                <a:hlinkClick r:id="rId3"/>
              </a:rPr>
              <a:t>jkkkk</a:t>
            </a:r>
            <a:r>
              <a:rPr lang="en-US" altLang="zh-CN" sz="2400" dirty="0">
                <a:hlinkClick r:id="rId3"/>
              </a:rPr>
              <a:t>/p/6520381.html</a:t>
            </a:r>
            <a:r>
              <a:rPr lang="en-US" altLang="zh-CN" sz="2400" dirty="0"/>
              <a:t>《Linux</a:t>
            </a:r>
            <a:r>
              <a:rPr lang="zh-CN" altLang="en-US" sz="2400" dirty="0"/>
              <a:t>调优工具</a:t>
            </a:r>
            <a:r>
              <a:rPr lang="en-US" altLang="zh-CN" sz="2400" dirty="0" err="1"/>
              <a:t>oprofile</a:t>
            </a:r>
            <a:r>
              <a:rPr lang="zh-CN" altLang="en-US" sz="2400" dirty="0"/>
              <a:t>的演示分析</a:t>
            </a:r>
            <a:r>
              <a:rPr lang="en-US" altLang="zh-CN" sz="2400" dirty="0"/>
              <a:t>》</a:t>
            </a:r>
          </a:p>
          <a:p>
            <a:pPr lvl="1">
              <a:lnSpc>
                <a:spcPct val="90000"/>
              </a:lnSpc>
            </a:pPr>
            <a:r>
              <a:rPr lang="en-US" altLang="zh-CN" sz="2400" dirty="0">
                <a:hlinkClick r:id="rId4"/>
              </a:rPr>
              <a:t>https://www.cnblogs.com/MYSQLZOUQI/p/5426689.html</a:t>
            </a:r>
            <a:endParaRPr lang="zh-CN" altLang="en-US" sz="2400" dirty="0"/>
          </a:p>
          <a:p>
            <a:pPr>
              <a:lnSpc>
                <a:spcPct val="90000"/>
              </a:lnSpc>
            </a:pPr>
            <a:r>
              <a:rPr lang="en-US" altLang="zh-CN" sz="3200" dirty="0"/>
              <a:t>Linux</a:t>
            </a:r>
            <a:r>
              <a:rPr lang="zh-CN" altLang="en-US" sz="3200" dirty="0"/>
              <a:t>下的</a:t>
            </a:r>
            <a:r>
              <a:rPr lang="en-US" altLang="zh-CN" b="0" dirty="0" err="1">
                <a:hlinkClick r:id="rId5"/>
              </a:rPr>
              <a:t>valgrind</a:t>
            </a:r>
            <a:r>
              <a:rPr lang="zh-CN" altLang="en-US" b="0" dirty="0">
                <a:hlinkClick r:id="rId5"/>
              </a:rPr>
              <a:t>：</a:t>
            </a:r>
            <a:r>
              <a:rPr lang="en-US" altLang="zh-CN" b="0" dirty="0">
                <a:hlinkClick r:id="rId5"/>
              </a:rPr>
              <a:t> </a:t>
            </a:r>
            <a:r>
              <a:rPr lang="en-US" altLang="zh-CN" b="0" u="sng" dirty="0" err="1">
                <a:hlinkClick r:id="rId5"/>
              </a:rPr>
              <a:t>callgrind</a:t>
            </a:r>
            <a:r>
              <a:rPr lang="en-US" altLang="zh-CN" b="0" u="sng" dirty="0"/>
              <a:t>/</a:t>
            </a:r>
            <a:r>
              <a:rPr lang="en-US" altLang="zh-CN" dirty="0" err="1"/>
              <a:t>Cachegrind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en-US" altLang="zh-CN" sz="2400" dirty="0">
                <a:hlinkClick r:id="rId6"/>
              </a:rPr>
              <a:t>https://www.jianshu.com/p/1e423e3f5ed5</a:t>
            </a:r>
            <a:r>
              <a:rPr lang="zh-CN" altLang="en-US" sz="2400" b="1" dirty="0"/>
              <a:t>将 </a:t>
            </a:r>
            <a:r>
              <a:rPr lang="en-US" altLang="zh-CN" sz="2400" b="1" dirty="0" err="1"/>
              <a:t>Cachegrind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和 </a:t>
            </a:r>
            <a:r>
              <a:rPr lang="en-US" altLang="zh-CN" sz="2400" b="1" dirty="0" err="1"/>
              <a:t>Callgrind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用于性能调优</a:t>
            </a:r>
          </a:p>
          <a:p>
            <a:pPr lvl="1">
              <a:lnSpc>
                <a:spcPct val="90000"/>
              </a:lnSpc>
            </a:pPr>
            <a:r>
              <a:rPr lang="en-US" altLang="zh-CN" dirty="0">
                <a:hlinkClick r:id="rId7"/>
              </a:rPr>
              <a:t>https://blog.csdn.net/u010168781/article/details/84303954</a:t>
            </a: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b="0" dirty="0"/>
          </a:p>
          <a:p>
            <a:pPr>
              <a:lnSpc>
                <a:spcPct val="90000"/>
              </a:lnSpc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234363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EFC8CE4-FBDC-4A42-A575-10CA6CAAF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" y="6927"/>
            <a:ext cx="9144000" cy="1365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C3855D-67C4-409C-BC1D-178358621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23" y="1371600"/>
            <a:ext cx="9057155" cy="547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82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729E79-3EFF-4450-A414-E344EC72B2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284" y="76200"/>
            <a:ext cx="8991600" cy="762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134A8D9-EA82-46C2-A54E-B65DB5FB6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718661"/>
            <a:ext cx="6324600" cy="31609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198927-300A-4D97-A420-66418D909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3" y="3886200"/>
            <a:ext cx="9144000" cy="67346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975AF35-AA80-47C9-91E1-E04E82F48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2" y="4800600"/>
            <a:ext cx="9144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6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400" y="762000"/>
            <a:ext cx="8587740" cy="5902960"/>
          </a:xfrm>
        </p:spPr>
        <p:txBody>
          <a:bodyPr/>
          <a:lstStyle/>
          <a:p>
            <a:r>
              <a:rPr lang="en-US" altLang="zh-CN" sz="3200" dirty="0"/>
              <a:t>6.</a:t>
            </a:r>
            <a:r>
              <a:rPr lang="zh-CN" altLang="en-US" sz="3200" dirty="0"/>
              <a:t>自己编写性能测试代码</a:t>
            </a:r>
            <a:endParaRPr lang="en-US" altLang="zh-CN" sz="3200" dirty="0"/>
          </a:p>
          <a:p>
            <a:pPr lvl="1"/>
            <a:r>
              <a:rPr lang="en-US" altLang="zh-CN" sz="2400" dirty="0"/>
              <a:t>Time </a:t>
            </a:r>
          </a:p>
          <a:p>
            <a:pPr lvl="1"/>
            <a:r>
              <a:rPr lang="en-US" altLang="zh-CN" sz="2400" dirty="0"/>
              <a:t>RDTSC</a:t>
            </a:r>
          </a:p>
          <a:p>
            <a:pPr lvl="1"/>
            <a:r>
              <a:rPr lang="en-US" altLang="zh-CN" sz="2400" dirty="0"/>
              <a:t>clock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Clock_gettime</a:t>
            </a:r>
            <a:endParaRPr lang="en-US" altLang="zh-CN" sz="2400" dirty="0"/>
          </a:p>
          <a:p>
            <a:pPr lvl="1"/>
            <a:endParaRPr lang="en-US" altLang="zh-CN" sz="2400" dirty="0"/>
          </a:p>
          <a:p>
            <a:r>
              <a:rPr lang="en-US" altLang="zh-CN" sz="2800" dirty="0"/>
              <a:t>7.</a:t>
            </a:r>
            <a:r>
              <a:rPr lang="zh-CN" altLang="en-US" sz="2800" dirty="0"/>
              <a:t>性能测试准确性的讨论</a:t>
            </a:r>
            <a:endParaRPr lang="en-US" altLang="zh-CN" sz="2800" dirty="0"/>
          </a:p>
          <a:p>
            <a:pPr lvl="1"/>
            <a:r>
              <a:rPr lang="zh-CN" altLang="en-US" sz="2400" dirty="0"/>
              <a:t>流水线、超线程、超标量、向量、多核、</a:t>
            </a:r>
            <a:r>
              <a:rPr lang="en-US" altLang="zh-CN" sz="2400" dirty="0"/>
              <a:t>GPU</a:t>
            </a:r>
            <a:r>
              <a:rPr lang="zh-CN" altLang="en-US" sz="2400" dirty="0"/>
              <a:t>、多级</a:t>
            </a:r>
            <a:r>
              <a:rPr lang="en-US" altLang="zh-CN" sz="2400" dirty="0"/>
              <a:t>CACHE</a:t>
            </a:r>
            <a:r>
              <a:rPr lang="zh-CN" altLang="en-US" sz="2400" dirty="0"/>
              <a:t>、编译优化</a:t>
            </a:r>
            <a:r>
              <a:rPr lang="en-US" altLang="zh-CN" sz="2400" dirty="0"/>
              <a:t>Ox</a:t>
            </a:r>
            <a:r>
              <a:rPr lang="zh-CN" altLang="en-US" sz="2400" dirty="0"/>
              <a:t>、多进程、多线程等多种因素对程序性能的综合影响</a:t>
            </a:r>
            <a:endParaRPr lang="en-US" altLang="zh-CN" sz="2400" dirty="0"/>
          </a:p>
          <a:p>
            <a:pPr lvl="1"/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1371600"/>
            <a:ext cx="8534400" cy="4928235"/>
          </a:xfrm>
        </p:spPr>
        <p:txBody>
          <a:bodyPr/>
          <a:lstStyle/>
          <a:p>
            <a:r>
              <a:rPr lang="zh-CN" altLang="en-US" sz="2800" dirty="0"/>
              <a:t> 一个图像处理程序实现图像的平滑，其图像分辨率为</a:t>
            </a:r>
            <a:r>
              <a:rPr lang="en-US" altLang="zh-CN" sz="2800" dirty="0"/>
              <a:t>8192*5120</a:t>
            </a:r>
            <a:r>
              <a:rPr lang="zh-CN" altLang="en-US" sz="2800" dirty="0"/>
              <a:t>（</a:t>
            </a:r>
            <a:r>
              <a:rPr lang="en-US" altLang="zh-CN" sz="2800" dirty="0"/>
              <a:t>8K</a:t>
            </a:r>
            <a:r>
              <a:rPr lang="zh-CN" altLang="en-US" sz="2800" dirty="0"/>
              <a:t>），每一点颜色值为</a:t>
            </a:r>
            <a:r>
              <a:rPr lang="en-US" altLang="zh-CN" sz="2800" dirty="0"/>
              <a:t>64b</a:t>
            </a:r>
            <a:r>
              <a:rPr lang="zh-CN" altLang="en-US" sz="2800" dirty="0"/>
              <a:t>，用</a:t>
            </a:r>
            <a:r>
              <a:rPr lang="en-US" altLang="zh-CN" sz="2800" dirty="0"/>
              <a:t>long 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[8192][5120]</a:t>
            </a:r>
            <a:r>
              <a:rPr lang="zh-CN" altLang="en-US" sz="2800" dirty="0"/>
              <a:t>存储屏幕上的所有点颜色值</a:t>
            </a:r>
            <a:r>
              <a:rPr lang="en-US" altLang="zh-CN" sz="2800" dirty="0"/>
              <a:t>,</a:t>
            </a:r>
            <a:r>
              <a:rPr lang="zh-CN" altLang="en-US" sz="2800" dirty="0"/>
              <a:t>颜色值可以随机、或从</a:t>
            </a:r>
            <a:r>
              <a:rPr lang="en-US" altLang="zh-CN" sz="2800" dirty="0"/>
              <a:t>0</a:t>
            </a:r>
            <a:r>
              <a:rPr lang="zh-CN" altLang="en-US" sz="2800" dirty="0"/>
              <a:t>依行列递增，或真实图像。</a:t>
            </a:r>
          </a:p>
          <a:p>
            <a:r>
              <a:rPr lang="zh-CN" altLang="en-US" sz="2800" dirty="0"/>
              <a:t>平滑算法为：任一点的颜色值为其上下左右</a:t>
            </a:r>
            <a:r>
              <a:rPr lang="en-US" altLang="zh-CN" sz="2800" dirty="0"/>
              <a:t>4</a:t>
            </a:r>
            <a:r>
              <a:rPr lang="zh-CN" altLang="en-US" sz="2800" dirty="0"/>
              <a:t>个点颜色的平均值，即：</a:t>
            </a:r>
          </a:p>
          <a:p>
            <a:r>
              <a:rPr lang="en-US" altLang="zh-CN" sz="2800" dirty="0"/>
              <a:t>       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</a:t>
            </a:r>
            <a:r>
              <a:rPr lang="en-US" altLang="zh-CN" sz="2800" dirty="0" err="1"/>
              <a:t>i</a:t>
            </a:r>
            <a:r>
              <a:rPr lang="en-US" altLang="zh-CN" sz="2800" dirty="0"/>
              <a:t>][j]  =   (  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[i-1][j] + 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[i+1][j]</a:t>
            </a:r>
          </a:p>
          <a:p>
            <a:r>
              <a:rPr lang="en-US" altLang="zh-CN" sz="2800" dirty="0"/>
              <a:t>                           +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</a:t>
            </a:r>
            <a:r>
              <a:rPr lang="en-US" altLang="zh-CN" sz="2800" dirty="0" err="1"/>
              <a:t>i</a:t>
            </a:r>
            <a:r>
              <a:rPr lang="en-US" altLang="zh-CN" sz="2800" dirty="0"/>
              <a:t>][j-1] + </a:t>
            </a:r>
            <a:r>
              <a:rPr lang="en-US" altLang="zh-CN" sz="2800" dirty="0" err="1"/>
              <a:t>img</a:t>
            </a:r>
            <a:r>
              <a:rPr lang="en-US" altLang="zh-CN" sz="2800" dirty="0"/>
              <a:t>[</a:t>
            </a:r>
            <a:r>
              <a:rPr lang="en-US" altLang="zh-CN" sz="2800" dirty="0" err="1"/>
              <a:t>i</a:t>
            </a:r>
            <a:r>
              <a:rPr lang="en-US" altLang="zh-CN" sz="2800" dirty="0"/>
              <a:t>][j+1] )  /4</a:t>
            </a:r>
            <a:r>
              <a:rPr lang="zh-CN" altLang="en-US" sz="2800" dirty="0"/>
              <a:t>。</a:t>
            </a:r>
          </a:p>
          <a:p>
            <a:r>
              <a:rPr lang="zh-CN" altLang="en-US" sz="2800" dirty="0"/>
              <a:t>请面向你的</a:t>
            </a:r>
            <a:r>
              <a:rPr lang="en-US" altLang="zh-CN" sz="2800" dirty="0"/>
              <a:t>CPU</a:t>
            </a:r>
            <a:r>
              <a:rPr lang="zh-CN" altLang="en-US" sz="2800" dirty="0"/>
              <a:t>与</a:t>
            </a:r>
            <a:r>
              <a:rPr lang="en-US" altLang="zh-CN" sz="2800" dirty="0"/>
              <a:t>cache</a:t>
            </a:r>
            <a:r>
              <a:rPr lang="zh-CN" altLang="en-US" sz="2800" dirty="0"/>
              <a:t>，利用本课程学过的优化技术，编写程序，并说明你所采用的优化方法。</a:t>
            </a:r>
            <a:endParaRPr lang="en-US" altLang="zh-CN" sz="2400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8786982" cy="762000"/>
          </a:xfrm>
        </p:spPr>
        <p:txBody>
          <a:bodyPr/>
          <a:lstStyle/>
          <a:p>
            <a:r>
              <a:rPr lang="en-US" altLang="zh-CN" dirty="0"/>
              <a:t>7. </a:t>
            </a:r>
            <a:r>
              <a:rPr lang="zh-CN" altLang="en-US" dirty="0"/>
              <a:t>实验任务</a:t>
            </a:r>
            <a:r>
              <a:rPr lang="en-US" altLang="zh-CN" dirty="0"/>
              <a:t>:</a:t>
            </a:r>
            <a:r>
              <a:rPr lang="zh-CN" altLang="en-US" dirty="0">
                <a:solidFill>
                  <a:srgbClr val="FF0000"/>
                </a:solidFill>
              </a:rPr>
              <a:t>教师指定任务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533400"/>
            <a:ext cx="8534400" cy="5867400"/>
          </a:xfrm>
        </p:spPr>
        <p:txBody>
          <a:bodyPr/>
          <a:lstStyle/>
          <a:p>
            <a:r>
              <a:rPr lang="zh-CN" altLang="en-US" sz="2800" dirty="0"/>
              <a:t>实验要求</a:t>
            </a:r>
            <a:endParaRPr lang="en-US" altLang="zh-CN" sz="2800" dirty="0"/>
          </a:p>
          <a:p>
            <a:pPr lvl="1"/>
            <a:r>
              <a:rPr lang="zh-CN" altLang="en-US" sz="2400" dirty="0"/>
              <a:t>实验课堂上可以先完成一般有用的优化</a:t>
            </a:r>
            <a:endParaRPr lang="en-US" altLang="zh-CN" sz="2400" dirty="0"/>
          </a:p>
          <a:p>
            <a:pPr lvl="1"/>
            <a:r>
              <a:rPr lang="zh-CN" altLang="en-US" sz="2400" dirty="0"/>
              <a:t>至少包含</a:t>
            </a:r>
            <a:r>
              <a:rPr lang="en-US" altLang="zh-CN" sz="2400" dirty="0"/>
              <a:t>CPU</a:t>
            </a:r>
            <a:r>
              <a:rPr lang="zh-CN" altLang="en-US" sz="2400" dirty="0"/>
              <a:t>、</a:t>
            </a:r>
            <a:r>
              <a:rPr lang="en-US" altLang="zh-CN" sz="2400" dirty="0"/>
              <a:t>Cache</a:t>
            </a:r>
            <a:r>
              <a:rPr lang="zh-CN" altLang="en-US" sz="2400" dirty="0"/>
              <a:t>优化的各一种方法</a:t>
            </a:r>
            <a:endParaRPr lang="en-US" altLang="zh-CN" sz="2400" dirty="0"/>
          </a:p>
          <a:p>
            <a:pPr lvl="1"/>
            <a:r>
              <a:rPr lang="zh-CN" altLang="en-US" sz="2400" dirty="0"/>
              <a:t>提示：为方便测量，整个算法循环</a:t>
            </a:r>
            <a:r>
              <a:rPr lang="en-US" altLang="zh-CN" sz="2400" dirty="0"/>
              <a:t>10000</a:t>
            </a:r>
            <a:r>
              <a:rPr lang="zh-CN" altLang="en-US" sz="2400"/>
              <a:t>次以上</a:t>
            </a:r>
            <a:endParaRPr lang="en-US" altLang="zh-CN" sz="2400" dirty="0"/>
          </a:p>
          <a:p>
            <a:pPr lvl="1"/>
            <a:r>
              <a:rPr lang="zh-CN" altLang="en-US" sz="2400" dirty="0"/>
              <a:t>提供原始程序、优化后的程序</a:t>
            </a:r>
            <a:endParaRPr lang="en-US" altLang="zh-CN" sz="2400" dirty="0"/>
          </a:p>
          <a:p>
            <a:pPr lvl="1"/>
            <a:r>
              <a:rPr lang="zh-CN" altLang="en-US" sz="2400" dirty="0"/>
              <a:t>提供性能评测结果、截图</a:t>
            </a:r>
            <a:endParaRPr lang="en-US" altLang="zh-CN" sz="2400" dirty="0"/>
          </a:p>
          <a:p>
            <a:pPr lvl="1"/>
            <a:r>
              <a:rPr lang="zh-CN" altLang="en-US" sz="2400" dirty="0"/>
              <a:t>分析说明你所采用的方法目的达成情况</a:t>
            </a:r>
            <a:endParaRPr lang="en-US" altLang="zh-CN" sz="2400" dirty="0"/>
          </a:p>
          <a:p>
            <a:pPr lvl="1"/>
            <a:r>
              <a:rPr lang="zh-CN" altLang="en-US" sz="2400" dirty="0"/>
              <a:t>按要求撰写实验报告</a:t>
            </a:r>
            <a:endParaRPr lang="en-US" altLang="zh-CN" sz="2400" dirty="0"/>
          </a:p>
          <a:p>
            <a:pPr lvl="1"/>
            <a:endParaRPr lang="en-US" altLang="zh-CN" sz="2400" dirty="0"/>
          </a:p>
          <a:p>
            <a:pPr lvl="1"/>
            <a:r>
              <a:rPr lang="en-US" altLang="zh-CN" sz="2400" dirty="0"/>
              <a:t>Windows</a:t>
            </a:r>
            <a:r>
              <a:rPr lang="zh-CN" altLang="en-US" sz="2400" dirty="0"/>
              <a:t>、</a:t>
            </a:r>
            <a:r>
              <a:rPr lang="en-US" altLang="zh-CN" sz="2400" dirty="0"/>
              <a:t>Linux</a:t>
            </a:r>
            <a:r>
              <a:rPr lang="zh-CN" altLang="en-US" sz="2400" dirty="0"/>
              <a:t>，可任选一个平台</a:t>
            </a:r>
            <a:endParaRPr lang="en-US" altLang="zh-CN" sz="2400" dirty="0"/>
          </a:p>
          <a:p>
            <a:pPr lvl="1"/>
            <a:r>
              <a:rPr lang="zh-CN" altLang="en-US" sz="2400" dirty="0"/>
              <a:t>面向泰山服务器</a:t>
            </a:r>
            <a:r>
              <a:rPr lang="en-US" altLang="zh-CN" sz="2400" dirty="0"/>
              <a:t>CPU</a:t>
            </a:r>
            <a:r>
              <a:rPr lang="zh-CN" altLang="en-US" sz="2400" dirty="0"/>
              <a:t>与</a:t>
            </a:r>
            <a:r>
              <a:rPr lang="en-US" altLang="zh-CN" sz="2400" dirty="0"/>
              <a:t>Cache</a:t>
            </a:r>
            <a:r>
              <a:rPr lang="zh-CN" altLang="en-US" sz="2400" dirty="0"/>
              <a:t> 优化。程序保留在服务器上</a:t>
            </a:r>
            <a:endParaRPr lang="en-US" altLang="zh-CN" sz="2400" dirty="0"/>
          </a:p>
          <a:p>
            <a:pPr lvl="1"/>
            <a:r>
              <a:rPr lang="zh-CN" altLang="en-US" sz="2400" dirty="0"/>
              <a:t>边缘点可不处理，不建议分支处理，因为降低性能</a:t>
            </a:r>
            <a:endParaRPr lang="en-US" altLang="zh-CN" sz="2400" dirty="0"/>
          </a:p>
          <a:p>
            <a:pPr lvl="1"/>
            <a:r>
              <a:rPr lang="zh-CN" altLang="en-US" sz="2400" dirty="0"/>
              <a:t>平滑后图像应覆盖原图像，尽量少申请数组空间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38122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57200"/>
            <a:ext cx="8786982" cy="762000"/>
          </a:xfrm>
        </p:spPr>
        <p:txBody>
          <a:bodyPr/>
          <a:lstStyle/>
          <a:p>
            <a:pPr algn="ctr"/>
            <a:r>
              <a:rPr lang="zh-CN" altLang="en-US" dirty="0"/>
              <a:t>五、实验报告格式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按照实验报告模板所要求的格式与内容提交。</a:t>
            </a:r>
            <a:endParaRPr lang="en-US" altLang="zh-CN" dirty="0"/>
          </a:p>
          <a:p>
            <a:r>
              <a:rPr lang="zh-CN" altLang="en-US" dirty="0"/>
              <a:t>实验后  </a:t>
            </a:r>
            <a:r>
              <a:rPr lang="en-US" altLang="zh-CN" dirty="0">
                <a:solidFill>
                  <a:srgbClr val="FF0000"/>
                </a:solidFill>
              </a:rPr>
              <a:t>2 </a:t>
            </a:r>
            <a:r>
              <a:rPr lang="zh-CN" altLang="en-US" dirty="0">
                <a:solidFill>
                  <a:srgbClr val="FF0000"/>
                </a:solidFill>
              </a:rPr>
              <a:t>周内 </a:t>
            </a:r>
            <a:r>
              <a:rPr lang="zh-CN" altLang="en-US" dirty="0"/>
              <a:t>提交至课代表并打包给授课教师。</a:t>
            </a:r>
            <a:endParaRPr lang="en-US" altLang="zh-CN" dirty="0"/>
          </a:p>
          <a:p>
            <a:r>
              <a:rPr lang="zh-CN" altLang="en-US" dirty="0"/>
              <a:t>本次实验成绩按</a:t>
            </a:r>
            <a:r>
              <a:rPr lang="en-US" altLang="zh-CN" dirty="0"/>
              <a:t>100</a:t>
            </a:r>
            <a:r>
              <a:rPr lang="zh-CN" altLang="en-US" dirty="0"/>
              <a:t>分计</a:t>
            </a:r>
            <a:endParaRPr lang="en-US" altLang="zh-CN" dirty="0"/>
          </a:p>
          <a:p>
            <a:pPr lvl="1"/>
            <a:r>
              <a:rPr lang="zh-CN" altLang="en-US" dirty="0"/>
              <a:t>按时上课，签到</a:t>
            </a:r>
            <a:r>
              <a:rPr lang="en-US" altLang="zh-CN" dirty="0"/>
              <a:t>5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/>
            <a:r>
              <a:rPr lang="zh-CN" altLang="en-US" dirty="0"/>
              <a:t>按时下课，不早退</a:t>
            </a:r>
            <a:r>
              <a:rPr lang="en-US" altLang="zh-CN" dirty="0"/>
              <a:t>5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/>
            <a:r>
              <a:rPr lang="zh-CN" altLang="en-US" dirty="0"/>
              <a:t>课堂表现：</a:t>
            </a:r>
            <a:r>
              <a:rPr lang="en-US" altLang="zh-CN" dirty="0"/>
              <a:t>10</a:t>
            </a:r>
            <a:r>
              <a:rPr lang="zh-CN" altLang="en-US" dirty="0"/>
              <a:t>分，不按操作规程、非法活动扣分。</a:t>
            </a:r>
            <a:endParaRPr lang="en-US" altLang="zh-CN" dirty="0"/>
          </a:p>
          <a:p>
            <a:pPr lvl="1"/>
            <a:r>
              <a:rPr lang="zh-CN" altLang="en-US" dirty="0"/>
              <a:t>实验报告：</a:t>
            </a:r>
            <a:r>
              <a:rPr lang="en-US" altLang="zh-CN" dirty="0"/>
              <a:t>80</a:t>
            </a:r>
            <a:r>
              <a:rPr lang="zh-CN" altLang="en-US" dirty="0"/>
              <a:t>分。具体参见实验报告各环节的分值</a:t>
            </a:r>
            <a:endParaRPr lang="en-US" altLang="zh-CN" dirty="0"/>
          </a:p>
          <a:p>
            <a:r>
              <a:rPr lang="zh-CN" altLang="en-US" dirty="0"/>
              <a:t>学生提交</a:t>
            </a:r>
            <a:r>
              <a:rPr lang="en-US" altLang="zh-CN" dirty="0"/>
              <a:t>1</a:t>
            </a:r>
            <a:r>
              <a:rPr lang="zh-CN" altLang="en-US" dirty="0"/>
              <a:t>个压缩包 学号</a:t>
            </a:r>
            <a:r>
              <a:rPr lang="en-US" altLang="zh-CN" dirty="0"/>
              <a:t>-</a:t>
            </a:r>
            <a:r>
              <a:rPr lang="zh-CN" altLang="en-US" dirty="0"/>
              <a:t>姓名</a:t>
            </a:r>
            <a:r>
              <a:rPr lang="en-US" altLang="zh-CN" dirty="0"/>
              <a:t>.zip </a:t>
            </a:r>
            <a:r>
              <a:rPr lang="zh-CN" altLang="en-US" dirty="0"/>
              <a:t>即可</a:t>
            </a:r>
            <a:endParaRPr lang="en-US" altLang="zh-CN" dirty="0"/>
          </a:p>
          <a:p>
            <a:r>
              <a:rPr lang="zh-CN" altLang="en-US" dirty="0">
                <a:solidFill>
                  <a:srgbClr val="0000FF"/>
                </a:solidFill>
              </a:rPr>
              <a:t>在实验报告中，要对每一优化方法与评测结果进行说明，并进行分析，要有截图标注及说明。</a:t>
            </a:r>
            <a:endParaRPr lang="en-US" altLang="zh-CN" dirty="0">
              <a:solidFill>
                <a:srgbClr val="0000FF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dirty="0"/>
              <a:t>注意：及时保存代码、记录实验数据与截图等等。以方便实验报告的撰写。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57200"/>
            <a:ext cx="8786982" cy="762000"/>
          </a:xfrm>
        </p:spPr>
        <p:txBody>
          <a:bodyPr/>
          <a:lstStyle/>
          <a:p>
            <a:pPr algn="ctr"/>
            <a:r>
              <a:rPr lang="zh-CN" altLang="en-US" dirty="0"/>
              <a:t>一、实验基本信息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0857" y="1524000"/>
            <a:ext cx="8594725" cy="5105400"/>
          </a:xfrm>
        </p:spPr>
        <p:txBody>
          <a:bodyPr/>
          <a:lstStyle/>
          <a:p>
            <a:r>
              <a:rPr lang="zh-CN" altLang="en-US" dirty="0"/>
              <a:t>实验类型：综合型实验</a:t>
            </a:r>
            <a:endParaRPr lang="en-US" altLang="zh-CN" dirty="0"/>
          </a:p>
          <a:p>
            <a:r>
              <a:rPr lang="zh-CN" altLang="en-US" dirty="0"/>
              <a:t>实验目的</a:t>
            </a:r>
            <a:endParaRPr lang="en-US" altLang="zh-CN" dirty="0"/>
          </a:p>
          <a:p>
            <a:pPr lvl="1"/>
            <a:r>
              <a:rPr lang="zh-CN" altLang="en-US" dirty="0"/>
              <a:t>理解程序优化的</a:t>
            </a:r>
            <a:r>
              <a:rPr lang="en-US" altLang="zh-CN" dirty="0"/>
              <a:t>10</a:t>
            </a:r>
            <a:r>
              <a:rPr lang="zh-CN" altLang="en-US" dirty="0"/>
              <a:t>个维度</a:t>
            </a:r>
            <a:endParaRPr lang="en-US" altLang="zh-CN" dirty="0"/>
          </a:p>
          <a:p>
            <a:pPr lvl="1"/>
            <a:r>
              <a:rPr lang="zh-CN" altLang="en-US" dirty="0"/>
              <a:t>熟练利用工具进行程序的性能评价、瓶颈定位</a:t>
            </a:r>
            <a:endParaRPr lang="en-US" altLang="zh-CN" dirty="0"/>
          </a:p>
          <a:p>
            <a:pPr lvl="1"/>
            <a:r>
              <a:rPr lang="zh-CN" altLang="en-US" dirty="0"/>
              <a:t>掌握多种程序性能优化的方法</a:t>
            </a:r>
            <a:endParaRPr lang="en-US" altLang="zh-CN" dirty="0"/>
          </a:p>
          <a:p>
            <a:pPr lvl="1"/>
            <a:r>
              <a:rPr lang="zh-CN" altLang="en-US" dirty="0"/>
              <a:t>熟练应用软件、硬件等底层技术优化程序性能</a:t>
            </a:r>
            <a:endParaRPr lang="en-US" altLang="zh-CN" dirty="0"/>
          </a:p>
          <a:p>
            <a:r>
              <a:rPr lang="zh-CN" altLang="en-US" dirty="0"/>
              <a:t>实验指导教师</a:t>
            </a:r>
            <a:endParaRPr lang="en-US" altLang="zh-CN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zh-CN" altLang="en-US" dirty="0"/>
              <a:t>任课教师：</a:t>
            </a:r>
            <a:r>
              <a:rPr lang="en-US" altLang="zh-CN" dirty="0"/>
              <a:t>XXX</a:t>
            </a:r>
          </a:p>
          <a:p>
            <a:pPr lvl="1"/>
            <a:r>
              <a:rPr lang="zh-CN" altLang="en-US" dirty="0"/>
              <a:t>实验室教师：</a:t>
            </a:r>
            <a:r>
              <a:rPr lang="en-US" altLang="zh-CN" dirty="0"/>
              <a:t>XXX1</a:t>
            </a:r>
            <a:r>
              <a:rPr lang="zh-CN" altLang="en-US" dirty="0"/>
              <a:t>、</a:t>
            </a:r>
            <a:r>
              <a:rPr lang="en-US" altLang="zh-CN" dirty="0"/>
              <a:t>XXX2</a:t>
            </a:r>
          </a:p>
          <a:p>
            <a:pPr lvl="1"/>
            <a:r>
              <a:rPr lang="en-US" altLang="zh-CN" dirty="0"/>
              <a:t>TA</a:t>
            </a:r>
            <a:r>
              <a:rPr lang="zh-CN" altLang="en-US" dirty="0"/>
              <a:t>：</a:t>
            </a:r>
            <a:r>
              <a:rPr lang="en-US" altLang="zh-CN" dirty="0"/>
              <a:t>XXX1</a:t>
            </a:r>
            <a:r>
              <a:rPr lang="zh-CN" altLang="en-US" dirty="0"/>
              <a:t>、</a:t>
            </a:r>
            <a:r>
              <a:rPr lang="en-US" altLang="zh-CN" dirty="0"/>
              <a:t>XXX2</a:t>
            </a:r>
          </a:p>
          <a:p>
            <a:r>
              <a:rPr lang="zh-CN" altLang="en-US" dirty="0"/>
              <a:t>实验班级、人数与分组</a:t>
            </a:r>
            <a:endParaRPr lang="en-US" altLang="zh-CN" dirty="0"/>
          </a:p>
          <a:p>
            <a:pPr lvl="1"/>
            <a:r>
              <a:rPr lang="en-US" altLang="zh-CN" dirty="0"/>
              <a:t>20XXXXX, 20XXXXX, 20XXXXX, 20XXXXX</a:t>
            </a:r>
            <a:endParaRPr lang="zh-CN" altLang="en-US" dirty="0"/>
          </a:p>
          <a:p>
            <a:pPr lvl="1"/>
            <a:r>
              <a:rPr lang="zh-CN" altLang="en-US" dirty="0"/>
              <a:t>一人一组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835" y="539115"/>
            <a:ext cx="8558530" cy="6100445"/>
          </a:xfrm>
        </p:spPr>
        <p:txBody>
          <a:bodyPr/>
          <a:lstStyle/>
          <a:p>
            <a:r>
              <a:rPr lang="zh-CN" altLang="en-US" dirty="0"/>
              <a:t>实验学时：</a:t>
            </a:r>
            <a:r>
              <a:rPr lang="en-US" altLang="zh-CN" dirty="0"/>
              <a:t>2</a:t>
            </a:r>
            <a:r>
              <a:rPr lang="zh-CN" altLang="en-US" dirty="0"/>
              <a:t>，周</a:t>
            </a:r>
            <a:r>
              <a:rPr lang="en-US" altLang="zh-CN" dirty="0"/>
              <a:t>X  </a:t>
            </a:r>
            <a:r>
              <a:rPr lang="zh-CN" altLang="en-US" dirty="0"/>
              <a:t> </a:t>
            </a:r>
            <a:r>
              <a:rPr lang="en-US" altLang="zh-CN" dirty="0"/>
              <a:t>X-X</a:t>
            </a:r>
            <a:r>
              <a:rPr lang="zh-CN" altLang="en-US" dirty="0"/>
              <a:t>节</a:t>
            </a:r>
            <a:endParaRPr lang="en-US" altLang="zh-CN" dirty="0"/>
          </a:p>
          <a:p>
            <a:r>
              <a:rPr lang="zh-CN" altLang="en-US" dirty="0"/>
              <a:t>实验学分：</a:t>
            </a:r>
            <a:r>
              <a:rPr lang="en-US" altLang="zh-CN" dirty="0"/>
              <a:t>0.5</a:t>
            </a:r>
            <a:r>
              <a:rPr lang="zh-CN" altLang="en-US" dirty="0"/>
              <a:t>，本实验按</a:t>
            </a:r>
            <a:r>
              <a:rPr lang="en-US" altLang="zh-CN" dirty="0"/>
              <a:t>100</a:t>
            </a:r>
            <a:r>
              <a:rPr lang="zh-CN" altLang="en-US" dirty="0"/>
              <a:t>分计算，折合成总成绩的</a:t>
            </a:r>
            <a:r>
              <a:rPr lang="en-US" altLang="zh-CN" dirty="0"/>
              <a:t>2.5</a:t>
            </a:r>
            <a:r>
              <a:rPr lang="zh-CN" altLang="en-US" dirty="0"/>
              <a:t>分。</a:t>
            </a:r>
            <a:endParaRPr lang="en-US" altLang="zh-CN" dirty="0"/>
          </a:p>
          <a:p>
            <a:r>
              <a:rPr lang="zh-CN" altLang="en-US" dirty="0"/>
              <a:t>实验地点：</a:t>
            </a:r>
            <a:r>
              <a:rPr lang="en-US" altLang="zh-CN" dirty="0"/>
              <a:t>G709,G712</a:t>
            </a:r>
          </a:p>
          <a:p>
            <a:r>
              <a:rPr lang="zh-CN" altLang="en-US" dirty="0"/>
              <a:t>实验环境与工具：</a:t>
            </a:r>
            <a:endParaRPr lang="en-US" altLang="zh-CN" dirty="0"/>
          </a:p>
          <a:p>
            <a:pPr lvl="1"/>
            <a:r>
              <a:rPr lang="en-US" altLang="zh-CN" dirty="0"/>
              <a:t>X64 CPU</a:t>
            </a:r>
            <a:r>
              <a:rPr lang="zh-CN" altLang="en-US" dirty="0"/>
              <a:t>；</a:t>
            </a:r>
            <a:r>
              <a:rPr lang="en-US" altLang="zh-CN" dirty="0"/>
              <a:t>2GHz</a:t>
            </a:r>
            <a:r>
              <a:rPr lang="zh-CN" altLang="en-US" dirty="0"/>
              <a:t>；</a:t>
            </a:r>
            <a:r>
              <a:rPr lang="en-US" altLang="zh-CN" dirty="0"/>
              <a:t>2G RAM</a:t>
            </a:r>
            <a:r>
              <a:rPr lang="zh-CN" altLang="en-US" dirty="0"/>
              <a:t>；</a:t>
            </a:r>
            <a:r>
              <a:rPr lang="en-US" altLang="zh-CN" dirty="0"/>
              <a:t>256GHD Disk </a:t>
            </a:r>
            <a:r>
              <a:rPr lang="zh-CN" altLang="en-US" dirty="0"/>
              <a:t>以上</a:t>
            </a:r>
            <a:endParaRPr lang="en-US" altLang="zh-CN" dirty="0"/>
          </a:p>
          <a:p>
            <a:pPr lvl="1"/>
            <a:r>
              <a:rPr lang="en-US" altLang="zh-CN" dirty="0"/>
              <a:t>Windows7/10 64</a:t>
            </a:r>
            <a:r>
              <a:rPr lang="zh-CN" altLang="en-US" dirty="0"/>
              <a:t>位以上；</a:t>
            </a:r>
            <a:r>
              <a:rPr lang="en-US" altLang="zh-CN" dirty="0" err="1"/>
              <a:t>VirtualBox</a:t>
            </a:r>
            <a:r>
              <a:rPr lang="en-US" altLang="zh-CN" dirty="0"/>
              <a:t>/</a:t>
            </a:r>
            <a:r>
              <a:rPr lang="en-US" altLang="zh-CN" dirty="0" err="1"/>
              <a:t>Vmware</a:t>
            </a:r>
            <a:r>
              <a:rPr lang="en-US" altLang="zh-CN" dirty="0"/>
              <a:t> 11</a:t>
            </a:r>
            <a:r>
              <a:rPr lang="zh-CN" altLang="en-US" dirty="0"/>
              <a:t>以上；</a:t>
            </a:r>
            <a:r>
              <a:rPr lang="en-US" altLang="zh-CN" dirty="0"/>
              <a:t>Ubuntu 16.04 LTS 64</a:t>
            </a:r>
            <a:r>
              <a:rPr lang="zh-CN" altLang="en-US" dirty="0"/>
              <a:t>位</a:t>
            </a:r>
            <a:r>
              <a:rPr lang="en-US" altLang="zh-CN" dirty="0"/>
              <a:t>/</a:t>
            </a:r>
            <a:r>
              <a:rPr lang="zh-CN" altLang="en-US" dirty="0"/>
              <a:t>优麒麟 </a:t>
            </a:r>
            <a:r>
              <a:rPr lang="en-US" altLang="zh-CN" dirty="0"/>
              <a:t>64</a:t>
            </a:r>
            <a:r>
              <a:rPr lang="zh-CN" altLang="en-US" dirty="0"/>
              <a:t>位 以上；</a:t>
            </a:r>
            <a:endParaRPr lang="en-US" altLang="zh-CN" dirty="0"/>
          </a:p>
          <a:p>
            <a:pPr lvl="1"/>
            <a:r>
              <a:rPr lang="en-US" altLang="zh-CN" dirty="0"/>
              <a:t>Visual Studio 2010 64</a:t>
            </a:r>
            <a:r>
              <a:rPr lang="zh-CN" altLang="en-US" dirty="0"/>
              <a:t>位以上；</a:t>
            </a:r>
            <a:r>
              <a:rPr lang="en-US" altLang="zh-CN" dirty="0" err="1"/>
              <a:t>CodeBlocks</a:t>
            </a:r>
            <a:r>
              <a:rPr lang="en-US" altLang="zh-CN" dirty="0"/>
              <a:t> 64</a:t>
            </a:r>
            <a:r>
              <a:rPr lang="zh-CN" altLang="en-US" dirty="0"/>
              <a:t>位；</a:t>
            </a:r>
            <a:r>
              <a:rPr lang="en-US" altLang="zh-CN" dirty="0"/>
              <a:t>vi/vim/</a:t>
            </a:r>
            <a:r>
              <a:rPr lang="en-US" altLang="zh-CN" dirty="0" err="1"/>
              <a:t>gedit+gcc</a:t>
            </a:r>
            <a:endParaRPr lang="en-US" altLang="zh-CN" dirty="0"/>
          </a:p>
          <a:p>
            <a:r>
              <a:rPr lang="zh-CN" altLang="en-US" dirty="0"/>
              <a:t>学生实验准备：</a:t>
            </a:r>
            <a:r>
              <a:rPr lang="zh-CN" altLang="zh-CN" dirty="0"/>
              <a:t>禁止准备不合格的学生做实验</a:t>
            </a:r>
            <a:endParaRPr lang="en-US" altLang="zh-CN" dirty="0"/>
          </a:p>
          <a:p>
            <a:pPr lvl="1"/>
            <a:r>
              <a:rPr lang="zh-CN" altLang="en-US" dirty="0"/>
              <a:t>个人笔记本电脑</a:t>
            </a:r>
            <a:endParaRPr lang="en-US" altLang="zh-CN" dirty="0"/>
          </a:p>
          <a:p>
            <a:pPr lvl="1"/>
            <a:r>
              <a:rPr lang="zh-CN" altLang="en-US" dirty="0"/>
              <a:t>实验环境与工具所列明软件</a:t>
            </a:r>
            <a:endParaRPr lang="en-US" altLang="zh-CN" dirty="0"/>
          </a:p>
          <a:p>
            <a:pPr lvl="1"/>
            <a:r>
              <a:rPr lang="zh-CN" altLang="en-US" dirty="0"/>
              <a:t>参考手册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Linux</a:t>
            </a:r>
            <a:r>
              <a:rPr lang="zh-CN" altLang="en-US" dirty="0"/>
              <a:t>环境下的命令；</a:t>
            </a:r>
            <a:r>
              <a:rPr lang="en-US" altLang="zh-CN" dirty="0"/>
              <a:t>GCC</a:t>
            </a:r>
            <a:r>
              <a:rPr lang="zh-CN" altLang="en-US" dirty="0"/>
              <a:t>手册；</a:t>
            </a:r>
            <a:r>
              <a:rPr lang="en-US" altLang="zh-CN" dirty="0"/>
              <a:t>GDB</a:t>
            </a:r>
            <a:r>
              <a:rPr lang="zh-CN" altLang="en-US" dirty="0"/>
              <a:t>手册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sym typeface="+mn-ea"/>
                <a:hlinkClick r:id="rId2"/>
              </a:rPr>
              <a:t>http://docs.huihoo.com/c/linux-c-programming/</a:t>
            </a:r>
            <a:r>
              <a:rPr lang="en-US" altLang="zh-CN" dirty="0">
                <a:solidFill>
                  <a:srgbClr val="FF0000"/>
                </a:solidFill>
                <a:sym typeface="+mn-ea"/>
              </a:rPr>
              <a:t> C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汇编</a:t>
            </a:r>
            <a:r>
              <a:rPr lang="en-US" altLang="zh-CN" dirty="0">
                <a:solidFill>
                  <a:srgbClr val="FF0000"/>
                </a:solidFill>
                <a:sym typeface="+mn-ea"/>
              </a:rPr>
              <a:t>Linux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手册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u="sng" dirty="0">
                <a:solidFill>
                  <a:srgbClr val="FF0000"/>
                </a:solidFill>
                <a:sym typeface="+mn-ea"/>
              </a:rPr>
              <a:t>http://csapp.cs.cmu.edu/3e/labs.html </a:t>
            </a:r>
            <a:r>
              <a:rPr lang="en-US" altLang="zh-CN" dirty="0">
                <a:solidFill>
                  <a:srgbClr val="FF0000"/>
                </a:solidFill>
                <a:sym typeface="+mn-ea"/>
              </a:rPr>
              <a:t> CMU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的实验参考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u="sng" dirty="0">
                <a:solidFill>
                  <a:srgbClr val="FF0000"/>
                </a:solidFill>
                <a:sym typeface="+mn-ea"/>
                <a:hlinkClick r:id="rId3"/>
              </a:rPr>
              <a:t>http://cn.ubuntu.com/</a:t>
            </a:r>
            <a:r>
              <a:rPr lang="en-US" altLang="zh-CN" u="sng" dirty="0">
                <a:solidFill>
                  <a:srgbClr val="FF0000"/>
                </a:solidFill>
                <a:sym typeface="+mn-ea"/>
              </a:rPr>
              <a:t>   </a:t>
            </a:r>
            <a:r>
              <a:rPr lang="en-US" altLang="zh-CN" u="sng" dirty="0">
                <a:solidFill>
                  <a:srgbClr val="FF0000"/>
                </a:solidFill>
                <a:sym typeface="+mn-ea"/>
                <a:hlinkClick r:id="rId4"/>
              </a:rPr>
              <a:t>http://forum.ubuntu.org.cn/</a:t>
            </a:r>
            <a:r>
              <a:rPr lang="en-US" altLang="zh-CN" u="sng" dirty="0">
                <a:solidFill>
                  <a:srgbClr val="FF0000"/>
                </a:solidFill>
                <a:sym typeface="+mn-ea"/>
              </a:rPr>
              <a:t>       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网站与论坛</a:t>
            </a:r>
            <a:endParaRPr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7131" y="304800"/>
            <a:ext cx="8786982" cy="762000"/>
          </a:xfrm>
        </p:spPr>
        <p:txBody>
          <a:bodyPr/>
          <a:lstStyle/>
          <a:p>
            <a:pPr algn="ctr"/>
            <a:r>
              <a:rPr lang="zh-CN" altLang="en-US" dirty="0"/>
              <a:t>二、实验要求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3259" y="990600"/>
            <a:ext cx="8594725" cy="5562600"/>
          </a:xfrm>
        </p:spPr>
        <p:txBody>
          <a:bodyPr/>
          <a:lstStyle/>
          <a:p>
            <a:r>
              <a:rPr lang="zh-CN" altLang="en-US" dirty="0"/>
              <a:t>学生应穿鞋套进入实验室</a:t>
            </a:r>
            <a:endParaRPr lang="en-US" altLang="zh-CN" dirty="0"/>
          </a:p>
          <a:p>
            <a:r>
              <a:rPr lang="zh-CN" altLang="en-US" dirty="0"/>
              <a:t>进入实验室后在签到簿中签字</a:t>
            </a:r>
            <a:endParaRPr lang="en-US" altLang="zh-CN" dirty="0"/>
          </a:p>
          <a:p>
            <a:r>
              <a:rPr lang="zh-CN" altLang="en-US" dirty="0"/>
              <a:t>实验安全与注意事项</a:t>
            </a:r>
            <a:endParaRPr lang="en-US" altLang="zh-CN" dirty="0"/>
          </a:p>
          <a:p>
            <a:pPr lvl="1"/>
            <a:r>
              <a:rPr lang="zh-CN" altLang="en-US" dirty="0"/>
              <a:t>禁止使用笔记本电脑以外的设备</a:t>
            </a:r>
            <a:endParaRPr lang="en-US" altLang="zh-CN" dirty="0"/>
          </a:p>
          <a:p>
            <a:pPr lvl="1"/>
            <a:r>
              <a:rPr lang="zh-CN" altLang="en-US" dirty="0"/>
              <a:t>学行生不得自行开关空调、投影仪</a:t>
            </a:r>
            <a:endParaRPr lang="en-US" altLang="zh-CN" dirty="0"/>
          </a:p>
          <a:p>
            <a:pPr lvl="1"/>
            <a:r>
              <a:rPr lang="zh-CN" altLang="en-US" dirty="0"/>
              <a:t>学生不得自打开窗户</a:t>
            </a:r>
            <a:endParaRPr lang="en-US" altLang="zh-CN" dirty="0"/>
          </a:p>
          <a:p>
            <a:pPr lvl="1"/>
            <a:r>
              <a:rPr lang="zh-CN" altLang="en-US" dirty="0"/>
              <a:t>不得使用实验室内的其他实验箱、示波器、导线、工具、遥控器等</a:t>
            </a:r>
            <a:endParaRPr lang="en-US" altLang="zh-CN" dirty="0"/>
          </a:p>
          <a:p>
            <a:pPr lvl="1"/>
            <a:r>
              <a:rPr lang="zh-CN" altLang="en-US" dirty="0"/>
              <a:t>认真阅读消防安全撤离路线</a:t>
            </a:r>
            <a:endParaRPr lang="en-US" altLang="zh-CN" dirty="0"/>
          </a:p>
          <a:p>
            <a:pPr lvl="1"/>
            <a:r>
              <a:rPr lang="zh-CN" altLang="en-US" dirty="0"/>
              <a:t>突发事件处理：第一时间告知教师，同时关闭电源插排开关。</a:t>
            </a:r>
            <a:endParaRPr lang="en-US" altLang="zh-CN" dirty="0"/>
          </a:p>
          <a:p>
            <a:r>
              <a:rPr lang="zh-CN" altLang="zh-CN" dirty="0"/>
              <a:t>遵守学生实验守则，爱护</a:t>
            </a:r>
            <a:r>
              <a:rPr lang="zh-CN" altLang="en-US" dirty="0"/>
              <a:t>实验</a:t>
            </a:r>
            <a:r>
              <a:rPr lang="zh-CN" altLang="zh-CN" dirty="0"/>
              <a:t>设备，遵守操作规程，精心操作，注意安全，严禁乱拆乱动。</a:t>
            </a:r>
            <a:endParaRPr lang="en-US" altLang="zh-CN" dirty="0"/>
          </a:p>
          <a:p>
            <a:r>
              <a:rPr lang="zh-CN" altLang="zh-CN" dirty="0"/>
              <a:t>实验结束后要及时关掉电源，对所用</a:t>
            </a:r>
            <a:r>
              <a:rPr lang="zh-CN" altLang="en-US" dirty="0"/>
              <a:t>实验</a:t>
            </a:r>
            <a:r>
              <a:rPr lang="zh-CN" altLang="zh-CN" dirty="0"/>
              <a:t>设备进行整理，设备摆放和状态恢复到原始状态。</a:t>
            </a:r>
            <a:endParaRPr lang="en-US" altLang="zh-CN" dirty="0"/>
          </a:p>
          <a:p>
            <a:r>
              <a:rPr lang="zh-CN" altLang="en-US" dirty="0"/>
              <a:t>桌面整洁、椅子归位，</a:t>
            </a:r>
            <a:r>
              <a:rPr lang="zh-CN" altLang="zh-CN" dirty="0"/>
              <a:t>经实验指导教师允许后方可离开</a:t>
            </a:r>
            <a:endParaRPr lang="en-US" altLang="zh-C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2624" y="228599"/>
            <a:ext cx="8786982" cy="804333"/>
          </a:xfrm>
        </p:spPr>
        <p:txBody>
          <a:bodyPr/>
          <a:lstStyle/>
          <a:p>
            <a:pPr algn="ctr"/>
            <a:r>
              <a:rPr lang="zh-CN" altLang="en-US" dirty="0"/>
              <a:t>三、实验预习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8752" y="914400"/>
            <a:ext cx="8594725" cy="5562600"/>
          </a:xfrm>
        </p:spPr>
        <p:txBody>
          <a:bodyPr/>
          <a:lstStyle/>
          <a:p>
            <a:r>
              <a:rPr lang="zh-CN" altLang="zh-CN" dirty="0"/>
              <a:t>上实验课前，必须认真预习实验指导书</a:t>
            </a:r>
            <a:endParaRPr lang="en-US" altLang="zh-CN" dirty="0"/>
          </a:p>
          <a:p>
            <a:r>
              <a:rPr lang="zh-CN" altLang="zh-CN" dirty="0"/>
              <a:t>了解实验的目的、实验</a:t>
            </a:r>
            <a:r>
              <a:rPr lang="zh-CN" altLang="en-US" dirty="0"/>
              <a:t>环境与软硬件工具</a:t>
            </a:r>
            <a:r>
              <a:rPr lang="zh-CN" altLang="zh-CN" dirty="0"/>
              <a:t>、实验操作步骤，复习与实验有关的理论知识。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0070C0"/>
                </a:solidFill>
              </a:rPr>
              <a:t>请写出程序优化的十个维度</a:t>
            </a:r>
          </a:p>
          <a:p>
            <a:endParaRPr lang="zh-CN" altLang="en-US" dirty="0">
              <a:solidFill>
                <a:srgbClr val="0070C0"/>
              </a:solidFill>
            </a:endParaRPr>
          </a:p>
          <a:p>
            <a:r>
              <a:rPr lang="zh-CN" altLang="en-US" dirty="0"/>
              <a:t>如何编写面向编译器、</a:t>
            </a:r>
            <a:r>
              <a:rPr lang="en-US" altLang="zh-CN" dirty="0"/>
              <a:t>CPU</a:t>
            </a:r>
            <a:r>
              <a:rPr lang="zh-CN" altLang="en-US" dirty="0"/>
              <a:t>、存储器友好的程序。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性能测试方法：</a:t>
            </a:r>
            <a:r>
              <a:rPr lang="en-US" altLang="zh-CN" dirty="0"/>
              <a:t>time</a:t>
            </a:r>
            <a:r>
              <a:rPr lang="zh-CN" altLang="en-US" dirty="0"/>
              <a:t>、</a:t>
            </a:r>
            <a:r>
              <a:rPr lang="en-US" altLang="zh-CN" dirty="0"/>
              <a:t>RDTSC</a:t>
            </a:r>
            <a:r>
              <a:rPr lang="zh-CN" altLang="en-US" dirty="0"/>
              <a:t>、</a:t>
            </a:r>
            <a:r>
              <a:rPr lang="en-US" altLang="zh-CN" dirty="0"/>
              <a:t>clock</a:t>
            </a:r>
          </a:p>
          <a:p>
            <a:endParaRPr lang="en-US" altLang="zh-CN" dirty="0"/>
          </a:p>
          <a:p>
            <a:r>
              <a:rPr lang="zh-CN" altLang="en-US" dirty="0"/>
              <a:t>性能测试准确性的文献查找：流水线、超线程、超标量、向量、多核、</a:t>
            </a:r>
            <a:r>
              <a:rPr lang="en-US" altLang="zh-CN" dirty="0"/>
              <a:t>GPU</a:t>
            </a:r>
            <a:r>
              <a:rPr lang="zh-CN" altLang="en-US" dirty="0"/>
              <a:t>、多级</a:t>
            </a:r>
            <a:r>
              <a:rPr lang="en-US" altLang="zh-CN" dirty="0"/>
              <a:t>CACHE</a:t>
            </a:r>
            <a:r>
              <a:rPr lang="zh-CN" altLang="en-US" dirty="0"/>
              <a:t>、编译优化</a:t>
            </a:r>
            <a:r>
              <a:rPr lang="en-US" altLang="zh-CN" dirty="0"/>
              <a:t>Ox</a:t>
            </a:r>
            <a:r>
              <a:rPr lang="zh-CN" altLang="en-US" dirty="0"/>
              <a:t>、多进程、多线程等多种因素对程序性能的综合影响。</a:t>
            </a:r>
            <a:endParaRPr lang="en-US" altLang="zh-CN" dirty="0"/>
          </a:p>
          <a:p>
            <a:endParaRPr lang="zh-CN" altLang="en-US" dirty="0"/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57200"/>
            <a:ext cx="8786982" cy="762000"/>
          </a:xfrm>
        </p:spPr>
        <p:txBody>
          <a:bodyPr/>
          <a:lstStyle/>
          <a:p>
            <a:pPr algn="ctr"/>
            <a:r>
              <a:rPr lang="zh-CN" altLang="en-US" dirty="0"/>
              <a:t>四、实验内容与步骤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6875" y="1362074"/>
            <a:ext cx="8594725" cy="526732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环境建立</a:t>
            </a:r>
            <a:endParaRPr lang="en-US" altLang="zh-CN" dirty="0"/>
          </a:p>
          <a:p>
            <a:pPr lvl="1"/>
            <a:r>
              <a:rPr lang="en-US" altLang="zh-CN" dirty="0"/>
              <a:t>Windows</a:t>
            </a:r>
            <a:r>
              <a:rPr lang="zh-CN" altLang="en-US" dirty="0"/>
              <a:t>下</a:t>
            </a:r>
            <a:r>
              <a:rPr lang="en-US" altLang="zh-CN" dirty="0"/>
              <a:t>Visual Studio 2015 </a:t>
            </a:r>
            <a:r>
              <a:rPr lang="zh-CN" altLang="en-US" dirty="0"/>
              <a:t>以上</a:t>
            </a:r>
            <a:r>
              <a:rPr lang="en-US" altLang="zh-CN" dirty="0"/>
              <a:t>64</a:t>
            </a:r>
            <a:r>
              <a:rPr lang="zh-CN" altLang="en-US" dirty="0"/>
              <a:t>位</a:t>
            </a:r>
            <a:endParaRPr lang="en-US" altLang="zh-CN" dirty="0"/>
          </a:p>
          <a:p>
            <a:pPr lvl="1"/>
            <a:r>
              <a:rPr lang="en-US" altLang="zh-CN" dirty="0"/>
              <a:t>Windows</a:t>
            </a:r>
            <a:r>
              <a:rPr lang="zh-CN" altLang="en-US" dirty="0"/>
              <a:t>下</a:t>
            </a:r>
            <a:r>
              <a:rPr lang="en-US" altLang="zh-CN" dirty="0"/>
              <a:t>Perf</a:t>
            </a:r>
            <a:r>
              <a:rPr lang="zh-CN" altLang="en-US" dirty="0"/>
              <a:t>、</a:t>
            </a:r>
            <a:r>
              <a:rPr lang="en-US" altLang="zh-CN" dirty="0"/>
              <a:t>VS</a:t>
            </a:r>
            <a:r>
              <a:rPr lang="zh-CN" altLang="en-US" dirty="0"/>
              <a:t>的性能探测器</a:t>
            </a:r>
            <a:endParaRPr lang="en-US" altLang="zh-CN" dirty="0"/>
          </a:p>
          <a:p>
            <a:pPr lvl="1"/>
            <a:r>
              <a:rPr lang="en-US" altLang="zh-CN" dirty="0"/>
              <a:t>Ubuntu</a:t>
            </a:r>
            <a:r>
              <a:rPr lang="zh-CN" altLang="en-US" dirty="0"/>
              <a:t>下安装</a:t>
            </a:r>
            <a:r>
              <a:rPr lang="en-US" altLang="zh-CN" dirty="0" err="1"/>
              <a:t>oprofiler</a:t>
            </a:r>
            <a:r>
              <a:rPr lang="zh-CN" altLang="en-US" dirty="0"/>
              <a:t>、</a:t>
            </a:r>
            <a:r>
              <a:rPr lang="en-US" altLang="zh-CN" dirty="0" err="1"/>
              <a:t>gprof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获得实验包</a:t>
            </a:r>
            <a:endParaRPr lang="en-US" altLang="zh-CN" dirty="0"/>
          </a:p>
          <a:p>
            <a:pPr lvl="1"/>
            <a:r>
              <a:rPr lang="zh-CN" altLang="en-US" dirty="0"/>
              <a:t>老师演示</a:t>
            </a:r>
            <a:r>
              <a:rPr lang="en-US" altLang="zh-CN" dirty="0"/>
              <a:t>SSEAVX</a:t>
            </a:r>
          </a:p>
          <a:p>
            <a:pPr lvl="1"/>
            <a:r>
              <a:rPr lang="zh-CN" altLang="en-US" dirty="0"/>
              <a:t>完成老师指定任务的程序优化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十个优化维度：优化源程序</a:t>
            </a:r>
            <a:r>
              <a:rPr lang="en-US" altLang="zh-CN" dirty="0"/>
              <a:t>-</a:t>
            </a:r>
            <a:r>
              <a:rPr lang="zh-CN" altLang="en-US" dirty="0"/>
              <a:t>高级语言</a:t>
            </a:r>
            <a:endParaRPr lang="en-US" altLang="zh-CN" dirty="0"/>
          </a:p>
          <a:p>
            <a:pPr lvl="1"/>
            <a:r>
              <a:rPr lang="zh-CN" altLang="en-US" dirty="0"/>
              <a:t>本课程重点在性能优化</a:t>
            </a:r>
            <a:endParaRPr lang="en-US" altLang="zh-CN" dirty="0"/>
          </a:p>
          <a:p>
            <a:pPr lvl="1"/>
            <a:r>
              <a:rPr lang="zh-CN" altLang="en-US" dirty="0"/>
              <a:t>计算机系统设计本身就考虑到了性能优化、空间优化</a:t>
            </a:r>
            <a:endParaRPr lang="en-US" altLang="zh-C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789115" y="269268"/>
            <a:ext cx="5373686" cy="605294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63500" tIns="25400" rIns="63500" bIns="25400" numCol="1" anchor="t" anchorCtr="0" compatLnSpc="1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+mj-ea"/>
                <a:cs typeface="+mj-cs"/>
                <a:sym typeface="Calibri Bold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9pPr>
          </a:lstStyle>
          <a:p>
            <a:pPr algn="ctr"/>
            <a:r>
              <a:rPr lang="zh-CN" altLang="en-US" b="1" kern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十个优化维度</a:t>
            </a:r>
          </a:p>
        </p:txBody>
      </p:sp>
      <p:sp>
        <p:nvSpPr>
          <p:cNvPr id="6" name="Rectangle 4"/>
          <p:cNvSpPr>
            <a:spLocks noGrp="1" noChangeArrowheads="1"/>
          </p:cNvSpPr>
          <p:nvPr/>
        </p:nvSpPr>
        <p:spPr bwMode="auto">
          <a:xfrm>
            <a:off x="457200" y="1295400"/>
            <a:ext cx="8305800" cy="5105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anose="05020102010507070707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–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»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»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»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»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panose="020F0502020204030204" charset="0"/>
              <a:buChar char="»"/>
              <a:defRPr sz="2000">
                <a:solidFill>
                  <a:schemeClr val="tx1"/>
                </a:solidFill>
                <a:latin typeface="Calibri" panose="020F0502020204030204" charset="0"/>
                <a:ea typeface="ヒラギノ角ゴ ProN W3" charset="-128"/>
                <a:cs typeface="ヒラギノ角ゴ ProN W3" charset="-128"/>
                <a:sym typeface="Calibri" panose="020F0502020204030204" charset="0"/>
              </a:defRPr>
            </a:lvl9pPr>
          </a:lstStyle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更快（本课程重点！）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更省（存储空间、运行空间）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更美（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交互）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更正确（本课程重点！各种条件下）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更可靠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可移植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更强大（功能）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更方便（使用）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更范（格式符合编程规范、接口规范 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更易懂（能读明白、有注释、模块化）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4.</a:t>
            </a:r>
            <a:r>
              <a:rPr lang="zh-CN" altLang="en-US" dirty="0">
                <a:sym typeface="+mn-ea"/>
              </a:rPr>
              <a:t>性能优化方法</a:t>
            </a:r>
            <a:endParaRPr lang="zh-CN" alt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96875" y="990600"/>
            <a:ext cx="8229600" cy="559371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一般有用的优化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代码移动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复杂指令简化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公共子表达式</a:t>
            </a:r>
            <a:endParaRPr lang="en-US" altLang="zh-CN" dirty="0"/>
          </a:p>
          <a:p>
            <a:pPr>
              <a:lnSpc>
                <a:spcPct val="90000"/>
              </a:lnSpc>
            </a:pPr>
            <a:r>
              <a:rPr lang="en-US" altLang="zh-CN" dirty="0"/>
              <a:t>2.</a:t>
            </a:r>
            <a:r>
              <a:rPr lang="zh-CN" altLang="en-US" dirty="0"/>
              <a:t>面向编译器的优化：障碍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函数副作用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内存别名</a:t>
            </a:r>
            <a:endParaRPr lang="en-US" altLang="zh-CN" dirty="0"/>
          </a:p>
          <a:p>
            <a:pPr>
              <a:lnSpc>
                <a:spcPct val="90000"/>
              </a:lnSpc>
            </a:pPr>
            <a:r>
              <a:rPr lang="en-US" altLang="zh-CN" dirty="0"/>
              <a:t>3.</a:t>
            </a:r>
            <a:r>
              <a:rPr lang="zh-CN" altLang="en-US" dirty="0"/>
              <a:t>面向超标量</a:t>
            </a:r>
            <a:r>
              <a:rPr lang="en-US" altLang="zh-CN" dirty="0"/>
              <a:t>CPU</a:t>
            </a:r>
            <a:r>
              <a:rPr lang="zh-CN" altLang="en-US" dirty="0"/>
              <a:t>的优化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流水线、超线程、多功能部件、分支预测投机执行、乱序执行、多核：分离的循环展开！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只有保持能够执行该操作的所有功能单元的流水线都是满的，程序才能达到这个操作的吞吐量界限</a:t>
            </a:r>
            <a:endParaRPr lang="en-US" altLang="zh-CN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4.</a:t>
            </a:r>
            <a:r>
              <a:rPr lang="zh-CN" altLang="en-US" sz="2800" dirty="0"/>
              <a:t>面向向量</a:t>
            </a:r>
            <a:r>
              <a:rPr lang="en-US" altLang="zh-CN" sz="2800" dirty="0"/>
              <a:t>CPU</a:t>
            </a:r>
            <a:r>
              <a:rPr lang="zh-CN" altLang="en-US" sz="2800" dirty="0"/>
              <a:t>的优化：</a:t>
            </a:r>
            <a:r>
              <a:rPr lang="en-US" altLang="zh-CN" sz="2800" dirty="0"/>
              <a:t>MMX/SSE/AVR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5. </a:t>
            </a:r>
            <a:r>
              <a:rPr lang="en-US" altLang="zh-CN" dirty="0" err="1"/>
              <a:t>CMOVxx</a:t>
            </a:r>
            <a:r>
              <a:rPr lang="zh-CN" altLang="en-US" dirty="0"/>
              <a:t>，串指令等指令</a:t>
            </a:r>
            <a:endParaRPr lang="en-US" altLang="zh-CN" dirty="0"/>
          </a:p>
          <a:p>
            <a:pPr lvl="1">
              <a:lnSpc>
                <a:spcPct val="90000"/>
              </a:lnSpc>
            </a:pPr>
            <a:r>
              <a:rPr lang="zh-CN" altLang="en-US" dirty="0"/>
              <a:t>代替</a:t>
            </a:r>
            <a:r>
              <a:rPr lang="en-US" altLang="zh-CN" dirty="0"/>
              <a:t>test/</a:t>
            </a:r>
            <a:r>
              <a:rPr lang="en-US" altLang="zh-CN" dirty="0" err="1"/>
              <a:t>cmp+jxx</a:t>
            </a:r>
            <a:r>
              <a:rPr lang="zh-CN" altLang="en-US" dirty="0"/>
              <a:t>，</a:t>
            </a:r>
            <a:r>
              <a:rPr lang="en-US" altLang="zh-CN" dirty="0"/>
              <a:t>for </a:t>
            </a:r>
            <a:r>
              <a:rPr lang="zh-CN" altLang="en-US" dirty="0"/>
              <a:t>循环</a:t>
            </a:r>
            <a:endParaRPr lang="en-US" altLang="zh-CN" dirty="0"/>
          </a:p>
          <a:p>
            <a:pPr>
              <a:lnSpc>
                <a:spcPct val="90000"/>
              </a:lnSpc>
            </a:pPr>
            <a:r>
              <a:rPr lang="en-US" altLang="zh-CN" dirty="0"/>
              <a:t>6. </a:t>
            </a:r>
            <a:r>
              <a:rPr lang="zh-CN" altLang="en-US" dirty="0"/>
              <a:t>嵌入式汇编</a:t>
            </a:r>
            <a:endParaRPr lang="en-US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96875" y="304800"/>
            <a:ext cx="8229600" cy="627951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800" dirty="0"/>
              <a:t>7.</a:t>
            </a:r>
            <a:r>
              <a:rPr lang="zh-CN" altLang="en-US" sz="2800" dirty="0"/>
              <a:t>面向编译器的优化</a:t>
            </a:r>
            <a:endParaRPr lang="en-US" altLang="zh-CN" sz="2800" dirty="0"/>
          </a:p>
          <a:p>
            <a:pPr lvl="1">
              <a:lnSpc>
                <a:spcPct val="90000"/>
              </a:lnSpc>
            </a:pPr>
            <a:r>
              <a:rPr lang="en-US" altLang="zh-CN" dirty="0"/>
              <a:t>Ox:0 1 2 3 g</a:t>
            </a:r>
          </a:p>
          <a:p>
            <a:pPr>
              <a:lnSpc>
                <a:spcPct val="90000"/>
              </a:lnSpc>
            </a:pPr>
            <a:r>
              <a:rPr lang="en-US" altLang="zh-CN" sz="2800" dirty="0"/>
              <a:t>8.</a:t>
            </a:r>
            <a:r>
              <a:rPr lang="zh-CN" altLang="en-US" sz="2800" dirty="0"/>
              <a:t>面向存储器的优化：</a:t>
            </a:r>
            <a:r>
              <a:rPr lang="en-US" altLang="zh-CN" sz="2800" dirty="0"/>
              <a:t>Cache</a:t>
            </a:r>
            <a:r>
              <a:rPr lang="zh-CN" altLang="en-US" sz="2800" dirty="0"/>
              <a:t>无处不在</a:t>
            </a:r>
            <a:endParaRPr lang="en-US" altLang="zh-CN" sz="2800" dirty="0"/>
          </a:p>
          <a:p>
            <a:pPr lvl="1">
              <a:lnSpc>
                <a:spcPct val="90000"/>
              </a:lnSpc>
            </a:pPr>
            <a:r>
              <a:rPr lang="zh-CN" altLang="en-US" sz="2400" dirty="0"/>
              <a:t>重新排列提高空间局部性</a:t>
            </a:r>
            <a:endParaRPr lang="en-US" altLang="zh-CN" sz="2400" dirty="0"/>
          </a:p>
          <a:p>
            <a:pPr lvl="1">
              <a:lnSpc>
                <a:spcPct val="90000"/>
              </a:lnSpc>
            </a:pPr>
            <a:r>
              <a:rPr lang="zh-CN" altLang="en-US" sz="2400" dirty="0"/>
              <a:t>分块提高时间局部性</a:t>
            </a:r>
            <a:endParaRPr lang="en-US" altLang="zh-CN" sz="24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9.</a:t>
            </a:r>
            <a:r>
              <a:rPr lang="zh-CN" altLang="en-US" sz="2800" dirty="0"/>
              <a:t>内存作为逻辑磁盘：内存够用的前提下。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10.</a:t>
            </a:r>
            <a:r>
              <a:rPr lang="zh-CN" altLang="en-US" sz="2800" dirty="0"/>
              <a:t>多进程优化</a:t>
            </a:r>
            <a:endParaRPr lang="en-US" altLang="zh-CN" sz="2800" dirty="0"/>
          </a:p>
          <a:p>
            <a:pPr lvl="1">
              <a:lnSpc>
                <a:spcPct val="90000"/>
              </a:lnSpc>
            </a:pPr>
            <a:r>
              <a:rPr lang="en-US" altLang="zh-CN" sz="2400" dirty="0"/>
              <a:t>fork</a:t>
            </a:r>
            <a:r>
              <a:rPr lang="zh-CN" altLang="en-US" sz="2400" dirty="0"/>
              <a:t>，每个进程负责各自的工作任务，通过</a:t>
            </a:r>
            <a:r>
              <a:rPr lang="en-US" altLang="zh-CN" sz="2400" dirty="0" err="1"/>
              <a:t>mmap</a:t>
            </a:r>
            <a:r>
              <a:rPr lang="zh-CN" altLang="en-US" sz="2400" dirty="0"/>
              <a:t>共享内存或磁盘等进行交互。</a:t>
            </a:r>
            <a:endParaRPr lang="en-US" altLang="zh-CN" sz="24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11.</a:t>
            </a:r>
            <a:r>
              <a:rPr lang="zh-CN" altLang="en-US" sz="2800" dirty="0"/>
              <a:t>文件访问优化：带</a:t>
            </a:r>
            <a:r>
              <a:rPr lang="en-US" altLang="zh-CN" sz="2800" dirty="0"/>
              <a:t>Cache</a:t>
            </a:r>
            <a:r>
              <a:rPr lang="zh-CN" altLang="en-US" sz="2800" dirty="0"/>
              <a:t>的文件访问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12.</a:t>
            </a:r>
            <a:r>
              <a:rPr lang="zh-CN" altLang="en-US" sz="2800" dirty="0"/>
              <a:t>并行计算：多线程优化：第</a:t>
            </a:r>
            <a:r>
              <a:rPr lang="en-US" altLang="zh-CN" sz="2800" dirty="0"/>
              <a:t>12</a:t>
            </a:r>
            <a:r>
              <a:rPr lang="zh-CN" altLang="en-US" sz="2800" dirty="0"/>
              <a:t>章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13.</a:t>
            </a:r>
            <a:r>
              <a:rPr lang="zh-CN" altLang="en-US" sz="2800" dirty="0"/>
              <a:t>网络计算优化：第</a:t>
            </a:r>
            <a:r>
              <a:rPr lang="en-US" altLang="zh-CN" sz="2800" dirty="0"/>
              <a:t>11</a:t>
            </a:r>
            <a:r>
              <a:rPr lang="zh-CN" altLang="en-US" sz="2800" dirty="0"/>
              <a:t>章、分布式计算、云计算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14.GPU</a:t>
            </a:r>
            <a:r>
              <a:rPr lang="zh-CN" altLang="en-US" sz="2800" dirty="0"/>
              <a:t>编程、算法优化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r>
              <a:rPr lang="en-US" altLang="zh-CN" sz="2800" dirty="0"/>
              <a:t>15.</a:t>
            </a:r>
            <a:r>
              <a:rPr lang="zh-CN" altLang="en-US" sz="2800" dirty="0"/>
              <a:t>超级计算</a:t>
            </a:r>
            <a:endParaRPr lang="en-US" altLang="zh-CN" sz="2800" dirty="0"/>
          </a:p>
          <a:p>
            <a:pPr>
              <a:lnSpc>
                <a:spcPct val="90000"/>
              </a:lnSpc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4258998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anose="020B060602020203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anose="020B0606020202030204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smtClean="0">
            <a:latin typeface="Calibri" panose="020F0502020204030204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1544</Words>
  <Application>Microsoft Office PowerPoint</Application>
  <PresentationFormat>全屏显示(4:3)</PresentationFormat>
  <Paragraphs>155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Gill Sans</vt:lpstr>
      <vt:lpstr>黑体</vt:lpstr>
      <vt:lpstr>微软雅黑</vt:lpstr>
      <vt:lpstr>Arial</vt:lpstr>
      <vt:lpstr>Arial Narrow</vt:lpstr>
      <vt:lpstr>Calibri</vt:lpstr>
      <vt:lpstr>Times New Roman</vt:lpstr>
      <vt:lpstr>Wingdings</vt:lpstr>
      <vt:lpstr>Wingdings 2</vt:lpstr>
      <vt:lpstr>template2007</vt:lpstr>
      <vt:lpstr> ICS-LAB4   优化 Optimize</vt:lpstr>
      <vt:lpstr>一、实验基本信息</vt:lpstr>
      <vt:lpstr>PowerPoint 演示文稿</vt:lpstr>
      <vt:lpstr>二、实验要求</vt:lpstr>
      <vt:lpstr>三、实验预习</vt:lpstr>
      <vt:lpstr>四、实验内容与步骤</vt:lpstr>
      <vt:lpstr>PowerPoint 演示文稿</vt:lpstr>
      <vt:lpstr>4.性能优化方法</vt:lpstr>
      <vt:lpstr>PowerPoint 演示文稿</vt:lpstr>
      <vt:lpstr>5.性能测试的工具---库打桩机制典型应用</vt:lpstr>
      <vt:lpstr>PowerPoint 演示文稿</vt:lpstr>
      <vt:lpstr>PowerPoint 演示文稿</vt:lpstr>
      <vt:lpstr>PowerPoint 演示文稿</vt:lpstr>
      <vt:lpstr>7. 实验任务:教师指定任务</vt:lpstr>
      <vt:lpstr>PowerPoint 演示文稿</vt:lpstr>
      <vt:lpstr>五、实验报告格式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 1st Lecture, Jan. 12th</dc:title>
  <dc:creator>Markus Pueschel</dc:creator>
  <cp:lastModifiedBy>xianjun shi</cp:lastModifiedBy>
  <cp:revision>449</cp:revision>
  <cp:lastPrinted>2012-09-05T04:08:00Z</cp:lastPrinted>
  <dcterms:created xsi:type="dcterms:W3CDTF">2012-09-06T15:16:00Z</dcterms:created>
  <dcterms:modified xsi:type="dcterms:W3CDTF">2023-11-30T11:11:34Z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2052-11.1.0.7842</vt:lpwstr>
  </property>
</Properties>
</file>